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A98AF03-7270-45C2-A683-C5E353EF01A5}" type="datetime4">
              <a:rPr lang="en-US" smtClean="0"/>
              <a:pPr/>
              <a:t>December 4, 2012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December 4,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Holocaust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“only after we assimilate the history of the Holocaust can we transform the future”- Alan Rosenberg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349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gi1C1.tmp"/>
          <p:cNvPicPr>
            <a:picLocks noGrp="1"/>
          </p:cNvPicPr>
          <p:nvPr>
            <p:ph idx="1"/>
          </p:nvPr>
        </p:nvPicPr>
        <p:blipFill>
          <a:blip r:embed="rId2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8" b="11808"/>
          <a:stretch>
            <a:fillRect/>
          </a:stretch>
        </p:blipFill>
        <p:spPr bwMode="auto">
          <a:xfrm>
            <a:off x="919585" y="805675"/>
            <a:ext cx="7149904" cy="4909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82204" y="6009947"/>
            <a:ext cx="448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Jews were forced to walk in the streets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066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0490" y="2234164"/>
            <a:ext cx="7024744" cy="1143000"/>
          </a:xfrm>
        </p:spPr>
        <p:txBody>
          <a:bodyPr/>
          <a:lstStyle/>
          <a:p>
            <a:r>
              <a:rPr lang="en-US" dirty="0" smtClean="0"/>
              <a:t>It Lasted From 1933 -1945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683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Who Was Anne </a:t>
            </a:r>
            <a:r>
              <a:rPr lang="en-US" dirty="0" smtClean="0"/>
              <a:t>Frank?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Anne Frank was  born on June 12</a:t>
            </a:r>
            <a:r>
              <a:rPr lang="en-US" baseline="30000" dirty="0" smtClean="0"/>
              <a:t>th</a:t>
            </a:r>
            <a:r>
              <a:rPr lang="en-US" dirty="0" smtClean="0"/>
              <a:t>, 1929</a:t>
            </a:r>
          </a:p>
          <a:p>
            <a:r>
              <a:rPr lang="en-US" dirty="0" smtClean="0"/>
              <a:t>She was a German-Jewish girl who was forced to go into hiding during the Holocaust.</a:t>
            </a:r>
          </a:p>
          <a:p>
            <a:r>
              <a:rPr lang="en-US" dirty="0" smtClean="0"/>
              <a:t>She and her family, along with others, spent 25 months during WWII in a secret annex</a:t>
            </a:r>
          </a:p>
          <a:p>
            <a:r>
              <a:rPr lang="en-US" dirty="0" smtClean="0"/>
              <a:t>Her diary was saved during the war by one of the family’s helpers, </a:t>
            </a:r>
            <a:r>
              <a:rPr lang="en-US" dirty="0" err="1" smtClean="0"/>
              <a:t>Miep</a:t>
            </a:r>
            <a:r>
              <a:rPr lang="en-US" dirty="0" smtClean="0"/>
              <a:t> </a:t>
            </a:r>
            <a:r>
              <a:rPr lang="en-US" dirty="0" err="1" smtClean="0"/>
              <a:t>Gies</a:t>
            </a:r>
            <a:r>
              <a:rPr lang="en-US" dirty="0" smtClean="0"/>
              <a:t> and was published in 1947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066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Holocaust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The State sponsored, systematic persecution and annihilation of European Jewry by Nazi Germany and its collaborators between 1933 and 1945.  Jews were the primary victims – 6 million were murdered.</a:t>
            </a:r>
          </a:p>
          <a:p>
            <a:pPr>
              <a:lnSpc>
                <a:spcPct val="80000"/>
              </a:lnSpc>
              <a:buNone/>
            </a:pPr>
            <a:endParaRPr lang="en-US" dirty="0">
              <a:latin typeface="Franklin Gothic Book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From the Greek word meaning </a:t>
            </a:r>
            <a:r>
              <a:rPr lang="ja-JP" altLang="en-US" dirty="0">
                <a:latin typeface="Franklin Gothic Book" charset="0"/>
                <a:cs typeface="Arial" charset="0"/>
              </a:rPr>
              <a:t>“</a:t>
            </a:r>
            <a:r>
              <a:rPr lang="en-US" dirty="0">
                <a:latin typeface="Franklin Gothic Book" charset="0"/>
                <a:cs typeface="Arial" charset="0"/>
              </a:rPr>
              <a:t>a sacrifice by burning.</a:t>
            </a:r>
            <a:r>
              <a:rPr lang="ja-JP" altLang="en-US" dirty="0">
                <a:latin typeface="Franklin Gothic Book" charset="0"/>
                <a:cs typeface="Arial" charset="0"/>
              </a:rPr>
              <a:t>”</a:t>
            </a:r>
            <a:endParaRPr lang="en-US" dirty="0">
              <a:latin typeface="Franklin Gothic Book" charset="0"/>
              <a:cs typeface="Arial" charset="0"/>
            </a:endParaRP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95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was the Holocaust Unique?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0000FF"/>
              </a:buClr>
              <a:buFont typeface="Wingdings" charset="0"/>
              <a:buChar char="v"/>
            </a:pPr>
            <a:r>
              <a:rPr lang="en-US" sz="3200" dirty="0">
                <a:latin typeface="Franklin Gothic Book" charset="0"/>
              </a:rPr>
              <a:t>N</a:t>
            </a:r>
            <a:r>
              <a:rPr lang="en-US" dirty="0">
                <a:latin typeface="Franklin Gothic Book" charset="0"/>
              </a:rPr>
              <a:t>ever before had a government, one that had prided itself on its own citizens</a:t>
            </a:r>
            <a:r>
              <a:rPr lang="ja-JP" altLang="en-US" dirty="0">
                <a:latin typeface="Franklin Gothic Book" charset="0"/>
              </a:rPr>
              <a:t>’</a:t>
            </a:r>
            <a:r>
              <a:rPr lang="en-US" dirty="0">
                <a:latin typeface="Franklin Gothic Book" charset="0"/>
              </a:rPr>
              <a:t> high level of education and culture, sought to define a religious group as a race that must be eliminated throughout an entire continent, not just within a single country.</a:t>
            </a:r>
            <a:endParaRPr lang="en-US" sz="1050" dirty="0">
              <a:latin typeface="Franklin Gothic Book" charset="0"/>
            </a:endParaRPr>
          </a:p>
          <a:p>
            <a:pPr>
              <a:buClr>
                <a:srgbClr val="0000FF"/>
              </a:buClr>
              <a:buFont typeface="Wingdings" charset="0"/>
              <a:buChar char="v"/>
            </a:pPr>
            <a:endParaRPr lang="en-US" sz="1050" dirty="0">
              <a:latin typeface="Franklin Gothic Book" charset="0"/>
            </a:endParaRPr>
          </a:p>
          <a:p>
            <a:pPr>
              <a:buClr>
                <a:srgbClr val="0000FF"/>
              </a:buClr>
              <a:buFont typeface="Wingdings" charset="0"/>
              <a:buChar char="v"/>
            </a:pPr>
            <a:r>
              <a:rPr lang="en-US" sz="3200" dirty="0">
                <a:latin typeface="Franklin Gothic Book" charset="0"/>
              </a:rPr>
              <a:t>  N</a:t>
            </a:r>
            <a:r>
              <a:rPr lang="en-US" dirty="0">
                <a:latin typeface="Franklin Gothic Book" charset="0"/>
              </a:rPr>
              <a:t>ever before had a government harnessed the immense power of technology for such destructive ends, culminating in the horror of Auschwitz – a death camp that, at its peak, </a:t>
            </a:r>
            <a:r>
              <a:rPr lang="ja-JP" altLang="en-US" dirty="0">
                <a:latin typeface="Franklin Gothic Book" charset="0"/>
              </a:rPr>
              <a:t>“</a:t>
            </a:r>
            <a:r>
              <a:rPr lang="en-US" dirty="0">
                <a:latin typeface="Franklin Gothic Book" charset="0"/>
              </a:rPr>
              <a:t>processed</a:t>
            </a:r>
            <a:r>
              <a:rPr lang="ja-JP" altLang="en-US" dirty="0">
                <a:latin typeface="Franklin Gothic Book" charset="0"/>
              </a:rPr>
              <a:t>”</a:t>
            </a:r>
            <a:r>
              <a:rPr lang="en-US" dirty="0">
                <a:latin typeface="Franklin Gothic Book" charset="0"/>
              </a:rPr>
              <a:t> 10,000 Jews a day.</a:t>
            </a:r>
            <a:endParaRPr lang="en-US" sz="1050" dirty="0">
              <a:latin typeface="Franklin Gothic Book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2" y="1414903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Victims- “</a:t>
            </a:r>
            <a:r>
              <a:rPr lang="en-US" dirty="0" smtClean="0">
                <a:solidFill>
                  <a:schemeClr val="tx1"/>
                </a:solidFill>
              </a:rPr>
              <a:t>It is true that not all victims were Jews, but all Jews were victims</a:t>
            </a:r>
            <a:r>
              <a:rPr lang="en-US" dirty="0" smtClean="0"/>
              <a:t>”- </a:t>
            </a:r>
            <a:r>
              <a:rPr lang="en-US" dirty="0" err="1" smtClean="0"/>
              <a:t>Elie</a:t>
            </a:r>
            <a:r>
              <a:rPr lang="en-US" dirty="0" smtClean="0"/>
              <a:t> Wiesel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788338"/>
            <a:ext cx="6777317" cy="3508977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en-US" b="1" dirty="0">
                <a:solidFill>
                  <a:srgbClr val="800000"/>
                </a:solidFill>
              </a:rPr>
              <a:t>Jews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Political Opponents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Habitual Criminals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Handicapped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Homosexuals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Jehovah</a:t>
            </a:r>
            <a:r>
              <a:rPr lang="en-US" altLang="ja-JP" b="1" dirty="0">
                <a:solidFill>
                  <a:srgbClr val="800000"/>
                </a:solidFill>
              </a:rPr>
              <a:t>’</a:t>
            </a:r>
            <a:r>
              <a:rPr lang="en-US" b="1" dirty="0">
                <a:solidFill>
                  <a:srgbClr val="800000"/>
                </a:solidFill>
              </a:rPr>
              <a:t>s Witnesses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Roma &amp; </a:t>
            </a:r>
            <a:r>
              <a:rPr lang="en-US" b="1" dirty="0" err="1">
                <a:solidFill>
                  <a:srgbClr val="800000"/>
                </a:solidFill>
              </a:rPr>
              <a:t>Sinti</a:t>
            </a:r>
            <a:r>
              <a:rPr lang="en-US" b="1" dirty="0">
                <a:solidFill>
                  <a:srgbClr val="800000"/>
                </a:solidFill>
              </a:rPr>
              <a:t> (Gypsies)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Poles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Freemasons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Immigrants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Soviet P.O.W.</a:t>
            </a:r>
            <a:r>
              <a:rPr lang="en-US" altLang="ja-JP" b="1" dirty="0">
                <a:solidFill>
                  <a:srgbClr val="800000"/>
                </a:solidFill>
              </a:rPr>
              <a:t>’</a:t>
            </a:r>
            <a:r>
              <a:rPr lang="en-US" b="1" dirty="0">
                <a:solidFill>
                  <a:srgbClr val="800000"/>
                </a:solidFill>
              </a:rPr>
              <a:t>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American P.O.W.</a:t>
            </a:r>
            <a:r>
              <a:rPr lang="en-US" altLang="ja-JP" b="1" dirty="0">
                <a:solidFill>
                  <a:srgbClr val="800000"/>
                </a:solidFill>
              </a:rPr>
              <a:t>’</a:t>
            </a:r>
            <a:r>
              <a:rPr lang="en-US" b="1" dirty="0">
                <a:solidFill>
                  <a:srgbClr val="800000"/>
                </a:solidFill>
              </a:rPr>
              <a:t>s</a:t>
            </a:r>
          </a:p>
          <a:p>
            <a:pPr fontAlgn="base"/>
            <a:r>
              <a:rPr lang="en-US" b="1" dirty="0">
                <a:solidFill>
                  <a:srgbClr val="800000"/>
                </a:solidFill>
              </a:rPr>
              <a:t>African-Germans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45172" y="3233116"/>
            <a:ext cx="14185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do you think he targeted these groups of people?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80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55915"/>
            <a:ext cx="7024744" cy="1143000"/>
          </a:xfrm>
        </p:spPr>
        <p:txBody>
          <a:bodyPr/>
          <a:lstStyle/>
          <a:p>
            <a:r>
              <a:rPr lang="en-US" dirty="0" smtClean="0"/>
              <a:t>Who Was Hitler?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Born in Austria.</a:t>
            </a:r>
          </a:p>
          <a:p>
            <a:pPr>
              <a:lnSpc>
                <a:spcPct val="80000"/>
              </a:lnSpc>
              <a:buNone/>
            </a:pPr>
            <a:endParaRPr lang="en-US" dirty="0">
              <a:solidFill>
                <a:schemeClr val="tx1"/>
              </a:solidFill>
              <a:latin typeface="Franklin Gothic Book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Reared Catholic.</a:t>
            </a:r>
          </a:p>
          <a:p>
            <a:pPr>
              <a:lnSpc>
                <a:spcPct val="80000"/>
              </a:lnSpc>
              <a:buNone/>
            </a:pPr>
            <a:endParaRPr lang="en-US" dirty="0">
              <a:solidFill>
                <a:schemeClr val="tx1"/>
              </a:solidFill>
              <a:latin typeface="Franklin Gothic Book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Aspired to be an artist.</a:t>
            </a:r>
          </a:p>
          <a:p>
            <a:pPr>
              <a:lnSpc>
                <a:spcPct val="8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	Rejected by Vienna Academy of Arts on two occasions. </a:t>
            </a:r>
          </a:p>
          <a:p>
            <a:pPr>
              <a:lnSpc>
                <a:spcPct val="8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	Never attended college.</a:t>
            </a:r>
          </a:p>
          <a:p>
            <a:pPr>
              <a:lnSpc>
                <a:spcPct val="80000"/>
              </a:lnSpc>
              <a:buNone/>
            </a:pPr>
            <a:endParaRPr lang="en-US" dirty="0">
              <a:solidFill>
                <a:schemeClr val="tx1"/>
              </a:solidFill>
              <a:latin typeface="Franklin Gothic Book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Exposed to </a:t>
            </a:r>
            <a:r>
              <a:rPr lang="en-US" dirty="0" smtClean="0">
                <a:solidFill>
                  <a:schemeClr val="tx1"/>
                </a:solidFill>
                <a:latin typeface="Franklin Gothic Book" charset="0"/>
                <a:cs typeface="Arial" charset="0"/>
              </a:rPr>
              <a:t>anti-Semitic </a:t>
            </a: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influences while in Vienna.</a:t>
            </a:r>
          </a:p>
          <a:p>
            <a:pPr>
              <a:lnSpc>
                <a:spcPct val="80000"/>
              </a:lnSpc>
              <a:buNone/>
            </a:pPr>
            <a:endParaRPr lang="en-US" dirty="0">
              <a:solidFill>
                <a:schemeClr val="tx1"/>
              </a:solidFill>
              <a:latin typeface="Franklin Gothic Book" charset="0"/>
              <a:cs typeface="Arial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Moved to Germany to avoid Austrian draft.</a:t>
            </a:r>
          </a:p>
          <a:p>
            <a:pPr>
              <a:lnSpc>
                <a:spcPct val="8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Franklin Gothic Book" charset="0"/>
                <a:cs typeface="Arial" charset="0"/>
              </a:rPr>
              <a:t>	Fought for Germany in World War 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78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86894"/>
            <a:ext cx="7024744" cy="1143000"/>
          </a:xfrm>
        </p:spPr>
        <p:txBody>
          <a:bodyPr/>
          <a:lstStyle/>
          <a:p>
            <a:r>
              <a:rPr lang="en-US" dirty="0" smtClean="0"/>
              <a:t>Hitler’s Rise To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Birth of the Nazi Party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The Weimar Republic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Beer Hall Putsch (November 8-9, 1923)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Nazis Become a Legitimate Party 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Hitler Appointed Chancellor (January 30, 1933)</a:t>
            </a:r>
          </a:p>
          <a:p>
            <a:pPr>
              <a:lnSpc>
                <a:spcPct val="110000"/>
              </a:lnSpc>
            </a:pPr>
            <a:r>
              <a:rPr lang="en-US" b="1" i="1" dirty="0">
                <a:latin typeface="Franklin Gothic Book" charset="0"/>
                <a:cs typeface="Arial" charset="0"/>
              </a:rPr>
              <a:t>Reichstag</a:t>
            </a:r>
            <a:r>
              <a:rPr lang="en-US" b="1" dirty="0">
                <a:latin typeface="Franklin Gothic Book" charset="0"/>
                <a:cs typeface="Arial" charset="0"/>
              </a:rPr>
              <a:t>  Fire (February 27, 1933) </a:t>
            </a:r>
          </a:p>
          <a:p>
            <a:pPr>
              <a:lnSpc>
                <a:spcPct val="110000"/>
              </a:lnSpc>
            </a:pPr>
            <a:r>
              <a:rPr lang="en-US" b="1" dirty="0">
                <a:latin typeface="Franklin Gothic Book" charset="0"/>
                <a:cs typeface="Arial" charset="0"/>
              </a:rPr>
              <a:t>Emergency Decree (February 28, 1933)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Enabling Act (March 23, 1933)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Night of the Long Knives (June 30, 1934)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Hitler Becomes Führer (August 2, 1934)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776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456164"/>
            <a:ext cx="7024744" cy="1143000"/>
          </a:xfrm>
        </p:spPr>
        <p:txBody>
          <a:bodyPr/>
          <a:lstStyle/>
          <a:p>
            <a:r>
              <a:rPr lang="en-US" dirty="0" smtClean="0"/>
              <a:t>What The Nazi’s Believed: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The Nazis valued authority and order.</a:t>
            </a:r>
          </a:p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 The Nazis valued emotion more than reason.</a:t>
            </a:r>
          </a:p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 The Nazis valued the community rather than the   	individual. </a:t>
            </a:r>
          </a:p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 The Nazis had a strong belief in the traditional family.</a:t>
            </a:r>
          </a:p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 The Nazis were strong nationalists. </a:t>
            </a:r>
          </a:p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 The Nazis saw politics as a religion.</a:t>
            </a:r>
          </a:p>
          <a:p>
            <a:pPr>
              <a:spcAft>
                <a:spcPct val="20000"/>
              </a:spcAft>
              <a:buFont typeface="Wingdings" charset="0"/>
              <a:buChar char="Ø"/>
            </a:pPr>
            <a:r>
              <a:rPr lang="en-US" dirty="0">
                <a:latin typeface="Franklin Gothic Book" charset="0"/>
                <a:cs typeface="Arial" charset="0"/>
              </a:rPr>
              <a:t> The Nazis valued the concept of a </a:t>
            </a:r>
            <a:r>
              <a:rPr lang="en-US" b="1" dirty="0">
                <a:latin typeface="Franklin Gothic Book" charset="0"/>
                <a:cs typeface="Arial" charset="0"/>
              </a:rPr>
              <a:t>select race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663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48852"/>
            <a:ext cx="7024744" cy="1143000"/>
          </a:xfrm>
        </p:spPr>
        <p:txBody>
          <a:bodyPr/>
          <a:lstStyle/>
          <a:p>
            <a:r>
              <a:rPr lang="en-US" dirty="0" smtClean="0"/>
              <a:t>Anti Jewish Policies: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sz="3200" dirty="0">
                <a:latin typeface="Franklin Gothic Medium" charset="0"/>
                <a:cs typeface="Arial" charset="0"/>
              </a:rPr>
              <a:t>Goals: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social death of Jews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removal of Jewish presence/influence from German society</a:t>
            </a:r>
          </a:p>
          <a:p>
            <a:pPr algn="ctr">
              <a:lnSpc>
                <a:spcPct val="80000"/>
              </a:lnSpc>
              <a:buNone/>
            </a:pPr>
            <a:endParaRPr lang="en-US" dirty="0">
              <a:latin typeface="Franklin Gothic Book" charset="0"/>
              <a:cs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3200" dirty="0">
                <a:latin typeface="Franklin Gothic Medium" charset="0"/>
                <a:cs typeface="Arial" charset="0"/>
              </a:rPr>
              <a:t>Means of Accomplishment: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verbal assaults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physical assaults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Franklin Gothic Book" charset="0"/>
                <a:cs typeface="Arial" charset="0"/>
              </a:rPr>
              <a:t>legal/administrative restrictions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030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Laws Restricting Personal Rights, Civil Rights, and Education</a:t>
            </a:r>
            <a:endParaRPr lang="en-US" dirty="0"/>
          </a:p>
        </p:txBody>
      </p:sp>
      <p:pic>
        <p:nvPicPr>
          <p:cNvPr id="4" name="Content Placeholder 3" descr="Screen Shot 2012-12-04 at 12.17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4" b="11794"/>
          <a:stretch>
            <a:fillRect/>
          </a:stretch>
        </p:blipFill>
        <p:spPr>
          <a:xfrm>
            <a:off x="1043492" y="2170664"/>
            <a:ext cx="7445193" cy="3854772"/>
          </a:xfrm>
        </p:spPr>
      </p:pic>
    </p:spTree>
    <p:extLst>
      <p:ext uri="{BB962C8B-B14F-4D97-AF65-F5344CB8AC3E}">
        <p14:creationId xmlns:p14="http://schemas.microsoft.com/office/powerpoint/2010/main" val="22261049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55</TotalTime>
  <Words>459</Words>
  <Application>Microsoft Macintosh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Austin</vt:lpstr>
      <vt:lpstr>The Holocaust</vt:lpstr>
      <vt:lpstr>The Holocaust</vt:lpstr>
      <vt:lpstr>Why was the Holocaust Unique? </vt:lpstr>
      <vt:lpstr>   The Victims- “It is true that not all victims were Jews, but all Jews were victims”- Elie Wiesel</vt:lpstr>
      <vt:lpstr>Who Was Hitler?</vt:lpstr>
      <vt:lpstr>Hitler’s Rise To Power</vt:lpstr>
      <vt:lpstr>What The Nazi’s Believed:</vt:lpstr>
      <vt:lpstr>Anti Jewish Policies: </vt:lpstr>
      <vt:lpstr>Laws Restricting Personal Rights, Civil Rights, and Education</vt:lpstr>
      <vt:lpstr>PowerPoint Presentation</vt:lpstr>
      <vt:lpstr>It Lasted From 1933 -1945</vt:lpstr>
      <vt:lpstr>Who Was Anne Frank?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Holocaust</dc:title>
  <dc:creator>brittany waddell</dc:creator>
  <cp:lastModifiedBy>brittany waddell</cp:lastModifiedBy>
  <cp:revision>6</cp:revision>
  <dcterms:created xsi:type="dcterms:W3CDTF">2012-12-04T16:51:46Z</dcterms:created>
  <dcterms:modified xsi:type="dcterms:W3CDTF">2012-12-05T01:17:47Z</dcterms:modified>
</cp:coreProperties>
</file>